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F39CC1-A586-26AC-93B1-B4226845C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0CDA8DC-6D73-0307-DA3A-071336CF3C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D823A5-5F20-241B-2908-BBFCE7B42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F32540F-F43F-C88F-6BA0-C8C81436F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860646-5222-76CD-8EA6-9182587D8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22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5B1145-FE27-95B6-B594-C8C2A7F71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B9AE508-585E-5A5C-EB62-0A8AC1C5AA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F19511-F054-8748-483B-3F3306EC9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B417F1C-F662-2C6E-7398-D72F173A6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37E0217-E54B-DFFF-43D3-F851B4154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5101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DDD814C-72AC-09B9-B483-56F3215BB7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DD28970-6DC8-1EC8-B799-82E3B36491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56DB3E-F553-F95E-B9B8-4A0E2342E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48E5573-022C-7282-B490-C39C620F3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A262288-9212-A3EA-B79C-688068CD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648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CE6C0F-5CE4-D05E-48FB-B5C0C78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3CFCAB3-B29B-6467-4047-4351B2320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ED1220-8941-AF1A-98B6-3F90630B6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0C34422-5013-0E73-A49D-BAC29E9EB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38E3E71-9146-6163-8899-11420757D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8908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0FCC7-B528-00C8-EF19-998F40010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FB35C76-9E94-3D7D-7CEA-4A2DA9A53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C2783F2-E397-4474-157F-F92DF145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2E57A16-F2B8-272B-52DC-DE81B1863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73C740-E43D-4F0F-62D0-58905A179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1913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91B70B-A599-69AA-2914-1FF4DA9D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C67B86-5C23-A88D-D01E-A914D0769F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87B4B28-EEB2-94EF-D83C-427AA5A09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660FFDC-8659-2A84-CD03-6792265E1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90DC343-0186-4862-8F5B-103CF7A10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B081696-ADBC-6140-BA04-FA8D95C21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1811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08C3C0-6F6C-B1A9-67C9-2F2D83F2C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D94F1BE-A163-590E-AF1A-43ED5111C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86BC0B6-6DB8-B6B2-09B4-3CE6F3D7D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94B5110-3587-B44E-CA8D-C5268CC206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7EE32F9-7744-C6F3-5E42-45FFD03AD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74FF010-CA0E-CDED-27C1-8D09B8726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B8FD7D4-B869-406C-95E4-76E099DBA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E954C6A-245A-2D15-550E-D0C35DCCE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687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558FCE-B464-5FDC-CD4B-8BD23EA5D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DDE8611-70DC-D932-A47B-8BFDCCC24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C9B1195-7A54-C8AE-559A-9BD2C3023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4F9D4E6-6AAD-759C-1FB7-65E1C4E60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9826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8545E1B-1B91-2674-CAD7-C8F609D4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E32E68F-AA6B-D13C-831B-3F06B9D2C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3527C6-E703-E301-9E1D-0BA701B9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3031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8655D8-FD96-B1F2-2C06-1D220A101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3FA50B9-46B7-7F68-9210-521B5F9A3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05D24A4-1065-134F-BB70-AAF639B67E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46D19D-E023-7F65-1DD6-718C3A9B6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8CADD2C-E4B4-08DF-D8B5-E40EEC0A9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AC833A5-9A8F-864D-C0B2-CE688D7E3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4981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29324F-C108-4E8E-D0DE-48A5D1600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6459E03-F29E-9731-83D5-52D62F3E8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49D1E46-30DD-1AE2-B601-80869C9C1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906A042-9F6A-CF9F-EAD0-73F8FA395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E16BB9-1963-0243-3A94-0BE249B22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01EA2CE-D14A-5805-2F94-32B8CBB64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5286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AB6F578-C47A-241C-077E-615D799D1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1A80FA7-E9F9-5E83-3D21-9B10C32E2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F8A533-EE03-6106-1DBE-97594BB00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5D51A-F905-432D-852D-E2E33021F98F}" type="datetimeFigureOut">
              <a:rPr lang="zh-TW" altLang="en-US" smtClean="0"/>
              <a:t>2025/3/19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7752147-D829-9C99-1AE5-423B78BD0C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A8AC8F-D614-51B3-E25F-9A175A5ADF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85C84-862A-4D62-B83B-DCEA08DD06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6747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FD874013-D687-EB8A-4365-74EB78A15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16400" y="193820"/>
            <a:ext cx="3759200" cy="591271"/>
          </a:xfrm>
        </p:spPr>
        <p:txBody>
          <a:bodyPr/>
          <a:lstStyle/>
          <a:p>
            <a:r>
              <a:rPr lang="zh-TW" altLang="en-US" dirty="0"/>
              <a:t>物件辨識：零食分類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4ACF35B-895E-6BA7-F680-D8BCBE769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544" y="785091"/>
            <a:ext cx="10538911" cy="559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735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BAA9A-1705-39E1-FEFC-789FC5986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C93454F7-EA74-B76A-2056-2733D4DE67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600" y="175347"/>
            <a:ext cx="6654800" cy="591271"/>
          </a:xfrm>
        </p:spPr>
        <p:txBody>
          <a:bodyPr>
            <a:normAutofit/>
          </a:bodyPr>
          <a:lstStyle/>
          <a:p>
            <a:r>
              <a:rPr lang="zh-TW" altLang="en-US" dirty="0"/>
              <a:t>物件辨識：可於智慧型手機執行之水果物件辨識</a:t>
            </a:r>
          </a:p>
        </p:txBody>
      </p:sp>
      <p:pic>
        <p:nvPicPr>
          <p:cNvPr id="2" name="手機物件辨識">
            <a:hlinkClick r:id="" action="ppaction://media"/>
            <a:extLst>
              <a:ext uri="{FF2B5EF4-FFF2-40B4-BE49-F238E27FC236}">
                <a16:creationId xmlns:a16="http://schemas.microsoft.com/office/drawing/2014/main" id="{201C5A22-08FE-9514-5342-8A396F9FB9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8609" y="1727221"/>
            <a:ext cx="7654782" cy="4305815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EC8DD40-FC1A-B0C5-B3AC-444C80425EC0}"/>
              </a:ext>
            </a:extLst>
          </p:cNvPr>
          <p:cNvSpPr txBox="1"/>
          <p:nvPr/>
        </p:nvSpPr>
        <p:spPr>
          <a:xfrm>
            <a:off x="1237672" y="877587"/>
            <a:ext cx="10501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將物件辨識演算法以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「</a:t>
            </a:r>
            <a:r>
              <a:rPr lang="zh-TW" altLang="en-US" dirty="0"/>
              <a:t>本地端</a:t>
            </a:r>
            <a:r>
              <a:rPr lang="en-US" altLang="zh-TW" dirty="0">
                <a:latin typeface="Poiret One" panose="020F0502020204030204" pitchFamily="2" charset="0"/>
              </a:rPr>
              <a:t>」</a:t>
            </a:r>
            <a:r>
              <a:rPr lang="zh-TW" altLang="en-US" dirty="0"/>
              <a:t>的方式於終端裝置</a:t>
            </a:r>
            <a:r>
              <a:rPr lang="en-US" altLang="zh-TW" dirty="0"/>
              <a:t>(</a:t>
            </a:r>
            <a:r>
              <a:rPr lang="zh-TW" altLang="en-US" dirty="0"/>
              <a:t>範例為手機</a:t>
            </a:r>
            <a:r>
              <a:rPr lang="en-US" altLang="zh-TW" dirty="0"/>
              <a:t>)</a:t>
            </a:r>
            <a:r>
              <a:rPr lang="zh-TW" altLang="en-US" dirty="0"/>
              <a:t>運行，可適用於特定資安控管場域。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2283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B69E8-B6C9-3CB8-FF70-D7111659B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8FEEE299-C428-8268-3397-A5989C0D93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600" y="175347"/>
            <a:ext cx="6654800" cy="591271"/>
          </a:xfrm>
        </p:spPr>
        <p:txBody>
          <a:bodyPr>
            <a:normAutofit/>
          </a:bodyPr>
          <a:lstStyle/>
          <a:p>
            <a:r>
              <a:rPr lang="zh-TW" altLang="en-US" dirty="0"/>
              <a:t>物件追蹤：以</a:t>
            </a:r>
            <a:r>
              <a:rPr lang="en-US" altLang="zh-TW" dirty="0" err="1"/>
              <a:t>youtube</a:t>
            </a:r>
            <a:r>
              <a:rPr lang="zh-TW" altLang="en-US" dirty="0"/>
              <a:t>影片作示範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7E8B71E-39B5-8721-332C-06A6EEF1D028}"/>
              </a:ext>
            </a:extLst>
          </p:cNvPr>
          <p:cNvSpPr txBox="1"/>
          <p:nvPr/>
        </p:nvSpPr>
        <p:spPr>
          <a:xfrm>
            <a:off x="1237672" y="877587"/>
            <a:ext cx="10501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物件追蹤可用於對多幀畫面之同一物件鎖定，範例基於</a:t>
            </a:r>
            <a:r>
              <a:rPr lang="en-US" altLang="zh-TW" dirty="0"/>
              <a:t>yolo</a:t>
            </a:r>
            <a:r>
              <a:rPr lang="zh-TW" altLang="en-US" dirty="0"/>
              <a:t>進行小物件辨識，並基於</a:t>
            </a:r>
            <a:r>
              <a:rPr lang="en-US" altLang="zh-TW" dirty="0" err="1"/>
              <a:t>DeepSort</a:t>
            </a:r>
            <a:r>
              <a:rPr lang="zh-TW" altLang="en-US" dirty="0"/>
              <a:t>進行物件追蹤，</a:t>
            </a:r>
            <a:r>
              <a:rPr lang="en-US" altLang="zh-TW" dirty="0"/>
              <a:t>Test Data</a:t>
            </a:r>
            <a:r>
              <a:rPr lang="zh-TW" altLang="en-US" dirty="0"/>
              <a:t>來自於隨機</a:t>
            </a:r>
            <a:r>
              <a:rPr lang="en-US" altLang="zh-TW" dirty="0" err="1"/>
              <a:t>youtube</a:t>
            </a:r>
            <a:r>
              <a:rPr lang="zh-TW" altLang="en-US" dirty="0"/>
              <a:t>影片。</a:t>
            </a:r>
            <a:endParaRPr lang="en-US" altLang="zh-TW" dirty="0"/>
          </a:p>
        </p:txBody>
      </p:sp>
      <p:pic>
        <p:nvPicPr>
          <p:cNvPr id="6" name="物件追蹤2">
            <a:hlinkClick r:id="" action="ppaction://media"/>
            <a:extLst>
              <a:ext uri="{FF2B5EF4-FFF2-40B4-BE49-F238E27FC236}">
                <a16:creationId xmlns:a16="http://schemas.microsoft.com/office/drawing/2014/main" id="{83CEB64F-3934-0F08-C494-7DAE4829EA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5443" y="1715676"/>
            <a:ext cx="8558054" cy="481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2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A26FE-ACDB-A827-F894-BE5FD012A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DEBEEDC2-87A8-3D78-7AA7-8B9AF741AF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600" y="175347"/>
            <a:ext cx="6654800" cy="591271"/>
          </a:xfrm>
        </p:spPr>
        <p:txBody>
          <a:bodyPr>
            <a:normAutofit/>
          </a:bodyPr>
          <a:lstStyle/>
          <a:p>
            <a:r>
              <a:rPr lang="zh-TW" altLang="en-US" dirty="0"/>
              <a:t>物件追蹤</a:t>
            </a:r>
            <a:r>
              <a:rPr lang="en-US" altLang="zh-TW" dirty="0"/>
              <a:t>+</a:t>
            </a:r>
            <a:r>
              <a:rPr lang="zh-TW" altLang="en-US" dirty="0"/>
              <a:t>軌跡預測</a:t>
            </a:r>
          </a:p>
        </p:txBody>
      </p:sp>
      <p:pic>
        <p:nvPicPr>
          <p:cNvPr id="2" name="論1">
            <a:hlinkClick r:id="" action="ppaction://media"/>
            <a:extLst>
              <a:ext uri="{FF2B5EF4-FFF2-40B4-BE49-F238E27FC236}">
                <a16:creationId xmlns:a16="http://schemas.microsoft.com/office/drawing/2014/main" id="{56B9FEFD-A1AD-8A09-EDE5-78B1927E8D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9527" y="1755576"/>
            <a:ext cx="8512945" cy="478853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244FAB9-A36F-7772-1DBD-921B36634A0C}"/>
              </a:ext>
            </a:extLst>
          </p:cNvPr>
          <p:cNvSpPr txBox="1"/>
          <p:nvPr/>
        </p:nvSpPr>
        <p:spPr>
          <a:xfrm>
            <a:off x="1237672" y="877587"/>
            <a:ext cx="10501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此影片節錄自我的碩士論文，展示內容包含物件追蹤</a:t>
            </a:r>
            <a:r>
              <a:rPr lang="en-US" altLang="zh-TW" dirty="0"/>
              <a:t>(</a:t>
            </a:r>
            <a:r>
              <a:rPr lang="zh-TW" altLang="en-US" dirty="0"/>
              <a:t>藍色框</a:t>
            </a:r>
            <a:r>
              <a:rPr lang="en-US" altLang="zh-TW" dirty="0"/>
              <a:t>)</a:t>
            </a:r>
            <a:r>
              <a:rPr lang="zh-TW" altLang="en-US" dirty="0"/>
              <a:t>及軌跡預測</a:t>
            </a:r>
            <a:r>
              <a:rPr lang="en-US" altLang="zh-TW" dirty="0"/>
              <a:t>(</a:t>
            </a:r>
            <a:r>
              <a:rPr lang="zh-TW" altLang="en-US" dirty="0"/>
              <a:t>綠色線</a:t>
            </a:r>
            <a:r>
              <a:rPr lang="en-US" altLang="zh-TW" dirty="0"/>
              <a:t>)</a:t>
            </a:r>
            <a:r>
              <a:rPr lang="zh-TW" altLang="en-US" dirty="0"/>
              <a:t>，內部演算法包含注意力機制、強化學習、影像辨識、深度學習。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4585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B28B4-AF49-1BCF-B616-F938EBA1A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78BC4789-BAF0-F878-4CF5-A7D7B5058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600" y="175347"/>
            <a:ext cx="6654800" cy="591271"/>
          </a:xfrm>
        </p:spPr>
        <p:txBody>
          <a:bodyPr>
            <a:normAutofit/>
          </a:bodyPr>
          <a:lstStyle/>
          <a:p>
            <a:r>
              <a:rPr lang="zh-TW" altLang="en-US" dirty="0"/>
              <a:t>結語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FF5BF8B-F28B-C6A0-5136-6C2D1DCDB1C4}"/>
              </a:ext>
            </a:extLst>
          </p:cNvPr>
          <p:cNvSpPr txBox="1"/>
          <p:nvPr/>
        </p:nvSpPr>
        <p:spPr>
          <a:xfrm>
            <a:off x="1237672" y="877587"/>
            <a:ext cx="10501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深度學習訓練過程的三大要件就是</a:t>
            </a:r>
            <a:r>
              <a:rPr lang="en-US" altLang="zh-TW" dirty="0"/>
              <a:t>train</a:t>
            </a:r>
            <a:r>
              <a:rPr lang="zh-TW" altLang="en-US" dirty="0"/>
              <a:t>、</a:t>
            </a:r>
            <a:r>
              <a:rPr lang="en-US" altLang="zh-TW" dirty="0"/>
              <a:t>test</a:t>
            </a:r>
            <a:r>
              <a:rPr lang="zh-TW" altLang="en-US" dirty="0"/>
              <a:t>、</a:t>
            </a:r>
            <a:r>
              <a:rPr lang="en-US" altLang="zh-TW" dirty="0"/>
              <a:t> validate </a:t>
            </a:r>
            <a:r>
              <a:rPr lang="zh-TW" altLang="en-US" dirty="0"/>
              <a:t>，對於影像辨識而言，只要</a:t>
            </a:r>
            <a:r>
              <a:rPr lang="en-US" altLang="zh-TW" dirty="0"/>
              <a:t>data</a:t>
            </a:r>
            <a:r>
              <a:rPr lang="zh-TW" altLang="en-US" dirty="0"/>
              <a:t>足夠多，願意花時間進行標記</a:t>
            </a:r>
            <a:r>
              <a:rPr lang="en-US" altLang="zh-TW" dirty="0"/>
              <a:t>(</a:t>
            </a:r>
            <a:r>
              <a:rPr lang="zh-TW" altLang="en-US" dirty="0"/>
              <a:t>語義分割</a:t>
            </a:r>
            <a:r>
              <a:rPr lang="en-US" altLang="zh-TW" dirty="0"/>
              <a:t>or</a:t>
            </a:r>
            <a:r>
              <a:rPr lang="zh-TW" altLang="en-US" dirty="0"/>
              <a:t>物件框</a:t>
            </a:r>
            <a:r>
              <a:rPr lang="en-US" altLang="zh-TW" dirty="0"/>
              <a:t>)</a:t>
            </a:r>
            <a:r>
              <a:rPr lang="zh-TW" altLang="en-US" dirty="0"/>
              <a:t>，基於現有的神經網路架構進行遷移學習，效果都會非常好。對於影像方面的深度學習先驗知識我都具備的非常完善，因此只需要基於不同的</a:t>
            </a:r>
            <a:r>
              <a:rPr lang="en-US" altLang="zh-TW" dirty="0"/>
              <a:t>project</a:t>
            </a:r>
            <a:r>
              <a:rPr lang="zh-TW" altLang="en-US" dirty="0"/>
              <a:t>思考如何構建演算法及資料處理即可。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43051D6-ABCD-F7CD-2DA1-F6F4D8F48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308" y="2262432"/>
            <a:ext cx="6297109" cy="449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513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222</Words>
  <Application>Microsoft Office PowerPoint</Application>
  <PresentationFormat>寬螢幕</PresentationFormat>
  <Paragraphs>9</Paragraphs>
  <Slides>5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PMingLiU</vt:lpstr>
      <vt:lpstr>Arial</vt:lpstr>
      <vt:lpstr>Calibri</vt:lpstr>
      <vt:lpstr>Calibri Light</vt:lpstr>
      <vt:lpstr>Poiret One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志城 顏</dc:creator>
  <cp:lastModifiedBy>志城 顏</cp:lastModifiedBy>
  <cp:revision>4</cp:revision>
  <dcterms:created xsi:type="dcterms:W3CDTF">2025-03-19T04:49:00Z</dcterms:created>
  <dcterms:modified xsi:type="dcterms:W3CDTF">2025-03-19T05:27:50Z</dcterms:modified>
</cp:coreProperties>
</file>

<file path=docProps/thumbnail.jpeg>
</file>